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44" d="100"/>
          <a:sy n="44" d="100"/>
        </p:scale>
        <p:origin x="595" y="4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9/28/2022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jpeg>
</file>

<file path=ppt/media/image35.png>
</file>

<file path=ppt/media/image36.png>
</file>

<file path=ppt/media/image37.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&lt;Balkis </a:t>
            </a:r>
            <a:r>
              <a:rPr lang="en-US" dirty="0" err="1">
                <a:solidFill>
                  <a:schemeClr val="bg2"/>
                </a:solidFill>
                <a:latin typeface="Abadi"/>
                <a:ea typeface="SF Pro" pitchFamily="2" charset="0"/>
                <a:cs typeface="SF Pro" pitchFamily="2" charset="0"/>
              </a:rPr>
              <a:t>Abbassi</a:t>
            </a:r>
            <a:r>
              <a:rPr lang="en-US" dirty="0">
                <a:solidFill>
                  <a:schemeClr val="bg2"/>
                </a:solidFill>
                <a:latin typeface="Abadi"/>
                <a:ea typeface="SF Pro" pitchFamily="2" charset="0"/>
                <a:cs typeface="SF Pro" pitchFamily="2" charset="0"/>
              </a:rPr>
              <a:t>&gt;</a:t>
            </a:r>
          </a:p>
          <a:p>
            <a:r>
              <a:rPr lang="en-US">
                <a:solidFill>
                  <a:schemeClr val="bg2"/>
                </a:solidFill>
                <a:latin typeface="Abadi" panose="020B0604020104020204" pitchFamily="34" charset="0"/>
                <a:ea typeface="SF Pro" pitchFamily="2" charset="0"/>
                <a:cs typeface="SF Pro" pitchFamily="2" charset="0"/>
              </a:rPr>
              <a:t>&lt;28-09-2022&gt;</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https://github.com/BalkisAbbassi/Coursera_Project/blob/ac54745c497a15cd149486760110fccc17b93dfc/IBM%20Capstone%20project-Data%20wrangling.ipynb</a:t>
            </a:r>
            <a:endParaRPr lang="en-US" sz="2400" dirty="0"/>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825247" cy="4351338"/>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000" dirty="0">
              <a:solidFill>
                <a:schemeClr val="accent3">
                  <a:lumMod val="25000"/>
                </a:schemeClr>
              </a:solidFill>
              <a:latin typeface="Abadi" panose="020B0604020104020204" pitchFamily="34" charset="0"/>
            </a:endParaRPr>
          </a:p>
          <a:p>
            <a:r>
              <a:rPr lang="en-US" sz="2000" dirty="0">
                <a:solidFill>
                  <a:schemeClr val="accent3">
                    <a:lumMod val="25000"/>
                  </a:schemeClr>
                </a:solidFill>
                <a:latin typeface="Abadi" panose="020B0604020104020204" pitchFamily="34" charset="0"/>
              </a:rPr>
              <a:t>The link to the notebook is </a:t>
            </a:r>
            <a:r>
              <a:rPr lang="en-US" sz="2000" dirty="0">
                <a:solidFill>
                  <a:srgbClr val="1C7DDB"/>
                </a:solidFill>
                <a:latin typeface="Abadi" panose="020B0604020104020204" pitchFamily="34" charset="0"/>
              </a:rPr>
              <a:t>https://github.com/BalkisAbbassi/Coursera_Project/blob/bc3671465e998eb760047cf264c530c17c6d7eca/EDA%20with%20Data%20Visualization.ipynb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2" name="Picture 1">
            <a:extLst>
              <a:ext uri="{FF2B5EF4-FFF2-40B4-BE49-F238E27FC236}">
                <a16:creationId xmlns:a16="http://schemas.microsoft.com/office/drawing/2014/main" id="{B6522636-FF5F-C6FF-8524-3241B8A023F3}"/>
              </a:ext>
            </a:extLst>
          </p:cNvPr>
          <p:cNvPicPr>
            <a:picLocks noChangeAspect="1"/>
          </p:cNvPicPr>
          <p:nvPr/>
        </p:nvPicPr>
        <p:blipFill>
          <a:blip r:embed="rId3"/>
          <a:stretch>
            <a:fillRect/>
          </a:stretch>
        </p:blipFill>
        <p:spPr>
          <a:xfrm>
            <a:off x="6364582" y="3980349"/>
            <a:ext cx="5000794" cy="2757382"/>
          </a:xfrm>
          <a:prstGeom prst="rect">
            <a:avLst/>
          </a:prstGeom>
        </p:spPr>
      </p:pic>
      <p:pic>
        <p:nvPicPr>
          <p:cNvPr id="6" name="Picture 5">
            <a:extLst>
              <a:ext uri="{FF2B5EF4-FFF2-40B4-BE49-F238E27FC236}">
                <a16:creationId xmlns:a16="http://schemas.microsoft.com/office/drawing/2014/main" id="{8F130F0E-39E6-7FCE-2E97-F01568AC16B0}"/>
              </a:ext>
            </a:extLst>
          </p:cNvPr>
          <p:cNvPicPr>
            <a:picLocks noChangeAspect="1"/>
          </p:cNvPicPr>
          <p:nvPr/>
        </p:nvPicPr>
        <p:blipFill>
          <a:blip r:embed="rId4"/>
          <a:stretch>
            <a:fillRect/>
          </a:stretch>
        </p:blipFill>
        <p:spPr>
          <a:xfrm>
            <a:off x="6364583" y="1387843"/>
            <a:ext cx="5000794" cy="2592506"/>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5051425"/>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https://github.com/BalkisAbbassi/Coursera_Project/blob/d769da43b0150813d88ecda736bef054dac8b509/EDA%20with%20SQL.ipynb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83849"/>
            <a:ext cx="10515600" cy="5342175"/>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0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0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0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20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2000" dirty="0">
                <a:solidFill>
                  <a:schemeClr val="bg2">
                    <a:lumMod val="50000"/>
                  </a:schemeClr>
                </a:solidFill>
                <a:latin typeface="Abadi" panose="020B0604020104020204" pitchFamily="34" charset="0"/>
              </a:rPr>
              <a:t>Do launch sites keep certain distance away from cities.</a:t>
            </a:r>
          </a:p>
          <a:p>
            <a:r>
              <a:rPr lang="en-US" sz="2000" dirty="0">
                <a:solidFill>
                  <a:srgbClr val="0070C0"/>
                </a:solidFill>
              </a:rPr>
              <a:t>https://github.com/BalkisAbbassi/Coursera_Project/blob/1f4b47e6a8a79f4fffb4941d6cb4ae9b64cbe2fd/Interactive%20Visual%20Analytics%20with%20Folium.ipynb</a:t>
            </a:r>
          </a:p>
          <a:p>
            <a:endParaRPr lang="en-US" dirty="0"/>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https://github.com/BalkisAbbassi/Coursera_Project/blob/77f1aead37e1af9a11adf2237fdc2107a8b1eded/app.py</a:t>
            </a:r>
          </a:p>
          <a:p>
            <a:endParaRPr lang="en-US" dirty="0"/>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https://github.com/BalkisAbbassi/Coursera_Project/blob/77f1aead37e1af9a11adf2237fdc2107a8b1eded/Machine%20Learning%20Prediction%20IBM.ipynb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861457"/>
            <a:ext cx="10336427" cy="112122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A6853943-DC48-F706-B0CD-49FE238598B8}"/>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A1F828AF-95CD-C163-1EB4-CEE51C0D4EAF}"/>
              </a:ext>
            </a:extLst>
          </p:cNvPr>
          <p:cNvPicPr>
            <a:picLocks noChangeAspect="1"/>
          </p:cNvPicPr>
          <p:nvPr/>
        </p:nvPicPr>
        <p:blipFill>
          <a:blip r:embed="rId3"/>
          <a:stretch>
            <a:fillRect/>
          </a:stretch>
        </p:blipFill>
        <p:spPr>
          <a:xfrm>
            <a:off x="2266950" y="1691891"/>
            <a:ext cx="6877050" cy="1971675"/>
          </a:xfrm>
          <a:prstGeom prst="rect">
            <a:avLst/>
          </a:prstGeom>
        </p:spPr>
      </p:pic>
      <p:pic>
        <p:nvPicPr>
          <p:cNvPr id="6" name="Picture 5">
            <a:extLst>
              <a:ext uri="{FF2B5EF4-FFF2-40B4-BE49-F238E27FC236}">
                <a16:creationId xmlns:a16="http://schemas.microsoft.com/office/drawing/2014/main" id="{4A6073D7-2C0D-2DE0-E1C6-3FC2396BEF26}"/>
              </a:ext>
            </a:extLst>
          </p:cNvPr>
          <p:cNvPicPr>
            <a:picLocks noChangeAspect="1"/>
          </p:cNvPicPr>
          <p:nvPr/>
        </p:nvPicPr>
        <p:blipFill>
          <a:blip r:embed="rId4"/>
          <a:stretch>
            <a:fillRect/>
          </a:stretch>
        </p:blipFill>
        <p:spPr>
          <a:xfrm>
            <a:off x="2271765" y="3978468"/>
            <a:ext cx="6872235" cy="240675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D445A1A8-50C0-0486-8D9B-BCF59788DBC1}"/>
              </a:ext>
            </a:extLst>
          </p:cNvPr>
          <p:cNvSpPr txBox="1">
            <a:spLocks/>
          </p:cNvSpPr>
          <p:nvPr/>
        </p:nvSpPr>
        <p:spPr>
          <a:xfrm>
            <a:off x="643469" y="1782981"/>
            <a:ext cx="10960702" cy="19290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a:latin typeface="Abadi" panose="020B0604020104020204" pitchFamily="34" charset="0"/>
              </a:rPr>
              <a:t>From the plot, we can see that ES-L1, GEO, HEO, SSO, VLEO had the most success rate.</a:t>
            </a:r>
          </a:p>
          <a:p>
            <a:pPr>
              <a:spcBef>
                <a:spcPts val="1400"/>
              </a:spcBef>
            </a:pPr>
            <a:endParaRPr lang="en-US" sz="2000" dirty="0"/>
          </a:p>
        </p:txBody>
      </p:sp>
      <p:pic>
        <p:nvPicPr>
          <p:cNvPr id="6" name="Picture 5">
            <a:extLst>
              <a:ext uri="{FF2B5EF4-FFF2-40B4-BE49-F238E27FC236}">
                <a16:creationId xmlns:a16="http://schemas.microsoft.com/office/drawing/2014/main" id="{3829D227-EFF2-F36A-4582-E17E224DACD0}"/>
              </a:ext>
            </a:extLst>
          </p:cNvPr>
          <p:cNvPicPr>
            <a:picLocks noChangeAspect="1"/>
          </p:cNvPicPr>
          <p:nvPr/>
        </p:nvPicPr>
        <p:blipFill>
          <a:blip r:embed="rId3"/>
          <a:stretch>
            <a:fillRect/>
          </a:stretch>
        </p:blipFill>
        <p:spPr>
          <a:xfrm>
            <a:off x="2102155" y="2292530"/>
            <a:ext cx="7216016" cy="3733043"/>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054B8168-2FE0-D0B7-38A7-CCE331D0EB82}"/>
              </a:ext>
            </a:extLst>
          </p:cNvPr>
          <p:cNvSpPr txBox="1">
            <a:spLocks/>
          </p:cNvSpPr>
          <p:nvPr/>
        </p:nvSpPr>
        <p:spPr>
          <a:xfrm>
            <a:off x="639382" y="1650842"/>
            <a:ext cx="10515600"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p:txBody>
      </p:sp>
      <p:pic>
        <p:nvPicPr>
          <p:cNvPr id="6" name="Picture 5">
            <a:extLst>
              <a:ext uri="{FF2B5EF4-FFF2-40B4-BE49-F238E27FC236}">
                <a16:creationId xmlns:a16="http://schemas.microsoft.com/office/drawing/2014/main" id="{034E31FE-023B-AFBD-A558-AFEB49A263BD}"/>
              </a:ext>
            </a:extLst>
          </p:cNvPr>
          <p:cNvPicPr>
            <a:picLocks noChangeAspect="1"/>
          </p:cNvPicPr>
          <p:nvPr/>
        </p:nvPicPr>
        <p:blipFill>
          <a:blip r:embed="rId3"/>
          <a:stretch>
            <a:fillRect/>
          </a:stretch>
        </p:blipFill>
        <p:spPr>
          <a:xfrm>
            <a:off x="1342767" y="3222172"/>
            <a:ext cx="8737404" cy="280340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79052011-A5F7-2D66-5888-E3005091E146}"/>
              </a:ext>
            </a:extLst>
          </p:cNvPr>
          <p:cNvSpPr txBox="1">
            <a:spLocks/>
          </p:cNvSpPr>
          <p:nvPr/>
        </p:nvSpPr>
        <p:spPr>
          <a:xfrm>
            <a:off x="922410" y="1617390"/>
            <a:ext cx="10687961" cy="193924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6" name="Picture 5">
            <a:extLst>
              <a:ext uri="{FF2B5EF4-FFF2-40B4-BE49-F238E27FC236}">
                <a16:creationId xmlns:a16="http://schemas.microsoft.com/office/drawing/2014/main" id="{CDE12D83-BB54-BC51-6D66-E4EB7EFA6B31}"/>
              </a:ext>
            </a:extLst>
          </p:cNvPr>
          <p:cNvPicPr>
            <a:picLocks noChangeAspect="1"/>
          </p:cNvPicPr>
          <p:nvPr/>
        </p:nvPicPr>
        <p:blipFill>
          <a:blip r:embed="rId3"/>
          <a:stretch>
            <a:fillRect/>
          </a:stretch>
        </p:blipFill>
        <p:spPr>
          <a:xfrm>
            <a:off x="1146614" y="3080657"/>
            <a:ext cx="9608472" cy="3346553"/>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2" name="Content Placeholder 2">
            <a:extLst>
              <a:ext uri="{FF2B5EF4-FFF2-40B4-BE49-F238E27FC236}">
                <a16:creationId xmlns:a16="http://schemas.microsoft.com/office/drawing/2014/main" id="{340391A9-445B-C694-1148-D515D8152DD4}"/>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pic>
        <p:nvPicPr>
          <p:cNvPr id="6" name="Picture 5">
            <a:extLst>
              <a:ext uri="{FF2B5EF4-FFF2-40B4-BE49-F238E27FC236}">
                <a16:creationId xmlns:a16="http://schemas.microsoft.com/office/drawing/2014/main" id="{5381B55A-3BBF-EAC9-DD44-9D3478E69428}"/>
              </a:ext>
            </a:extLst>
          </p:cNvPr>
          <p:cNvPicPr>
            <a:picLocks noChangeAspect="1"/>
          </p:cNvPicPr>
          <p:nvPr/>
        </p:nvPicPr>
        <p:blipFill>
          <a:blip r:embed="rId3"/>
          <a:stretch>
            <a:fillRect/>
          </a:stretch>
        </p:blipFill>
        <p:spPr>
          <a:xfrm>
            <a:off x="4299164" y="1782981"/>
            <a:ext cx="7359435" cy="409026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2" name="Content Placeholder 2">
            <a:extLst>
              <a:ext uri="{FF2B5EF4-FFF2-40B4-BE49-F238E27FC236}">
                <a16:creationId xmlns:a16="http://schemas.microsoft.com/office/drawing/2014/main" id="{9E32AFDD-AC43-2D5F-FC79-C51F62345CF3}"/>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pic>
        <p:nvPicPr>
          <p:cNvPr id="6" name="Picture 5">
            <a:extLst>
              <a:ext uri="{FF2B5EF4-FFF2-40B4-BE49-F238E27FC236}">
                <a16:creationId xmlns:a16="http://schemas.microsoft.com/office/drawing/2014/main" id="{852A5888-6FC8-D7DC-0E68-5C7C31DE9092}"/>
              </a:ext>
            </a:extLst>
          </p:cNvPr>
          <p:cNvPicPr>
            <a:picLocks noChangeAspect="1"/>
          </p:cNvPicPr>
          <p:nvPr/>
        </p:nvPicPr>
        <p:blipFill>
          <a:blip r:embed="rId3"/>
          <a:stretch>
            <a:fillRect/>
          </a:stretch>
        </p:blipFill>
        <p:spPr>
          <a:xfrm>
            <a:off x="5295320" y="1782981"/>
            <a:ext cx="6253212" cy="398024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a:extLst>
              <a:ext uri="{FF2B5EF4-FFF2-40B4-BE49-F238E27FC236}">
                <a16:creationId xmlns:a16="http://schemas.microsoft.com/office/drawing/2014/main" id="{3CB1A0CE-4F3A-D7DB-0B3D-C9BD0E9476A6}"/>
              </a:ext>
            </a:extLst>
          </p:cNvPr>
          <p:cNvPicPr>
            <a:picLocks noChangeAspect="1"/>
          </p:cNvPicPr>
          <p:nvPr/>
        </p:nvPicPr>
        <p:blipFill>
          <a:blip r:embed="rId3"/>
          <a:stretch>
            <a:fillRect/>
          </a:stretch>
        </p:blipFill>
        <p:spPr>
          <a:xfrm>
            <a:off x="867266" y="1626375"/>
            <a:ext cx="10028374" cy="2907149"/>
          </a:xfrm>
          <a:prstGeom prst="rect">
            <a:avLst/>
          </a:prstGeom>
        </p:spPr>
      </p:pic>
      <p:sp>
        <p:nvSpPr>
          <p:cNvPr id="6" name="Content Placeholder 4">
            <a:extLst>
              <a:ext uri="{FF2B5EF4-FFF2-40B4-BE49-F238E27FC236}">
                <a16:creationId xmlns:a16="http://schemas.microsoft.com/office/drawing/2014/main" id="{196C3D85-3552-295D-4C42-425A9FA2E880}"/>
              </a:ext>
            </a:extLst>
          </p:cNvPr>
          <p:cNvSpPr txBox="1">
            <a:spLocks/>
          </p:cNvSpPr>
          <p:nvPr/>
        </p:nvSpPr>
        <p:spPr>
          <a:xfrm>
            <a:off x="1062724" y="5242511"/>
            <a:ext cx="10222887" cy="83820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2" name="Content Placeholder 4">
            <a:extLst>
              <a:ext uri="{FF2B5EF4-FFF2-40B4-BE49-F238E27FC236}">
                <a16:creationId xmlns:a16="http://schemas.microsoft.com/office/drawing/2014/main" id="{74E5058C-9D2D-5034-4347-5EED45FF838A}"/>
              </a:ext>
            </a:extLst>
          </p:cNvPr>
          <p:cNvSpPr txBox="1">
            <a:spLocks/>
          </p:cNvSpPr>
          <p:nvPr/>
        </p:nvSpPr>
        <p:spPr>
          <a:xfrm>
            <a:off x="770010" y="1825625"/>
            <a:ext cx="9745589" cy="12006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pic>
        <p:nvPicPr>
          <p:cNvPr id="6" name="Picture 5">
            <a:extLst>
              <a:ext uri="{FF2B5EF4-FFF2-40B4-BE49-F238E27FC236}">
                <a16:creationId xmlns:a16="http://schemas.microsoft.com/office/drawing/2014/main" id="{03086340-C2E7-7E54-9287-09455845AA6C}"/>
              </a:ext>
            </a:extLst>
          </p:cNvPr>
          <p:cNvPicPr>
            <a:picLocks noChangeAspect="1"/>
          </p:cNvPicPr>
          <p:nvPr/>
        </p:nvPicPr>
        <p:blipFill>
          <a:blip r:embed="rId3"/>
          <a:stretch>
            <a:fillRect/>
          </a:stretch>
        </p:blipFill>
        <p:spPr>
          <a:xfrm>
            <a:off x="1282002" y="2833180"/>
            <a:ext cx="8351855" cy="3339019"/>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2" name="Content Placeholder 4">
            <a:extLst>
              <a:ext uri="{FF2B5EF4-FFF2-40B4-BE49-F238E27FC236}">
                <a16:creationId xmlns:a16="http://schemas.microsoft.com/office/drawing/2014/main" id="{A2AC15C7-E9CD-22B2-239A-8140A3CEF71D}"/>
              </a:ext>
            </a:extLst>
          </p:cNvPr>
          <p:cNvSpPr txBox="1">
            <a:spLocks/>
          </p:cNvSpPr>
          <p:nvPr/>
        </p:nvSpPr>
        <p:spPr>
          <a:xfrm>
            <a:off x="770011" y="1948543"/>
            <a:ext cx="3505494" cy="37854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pic>
        <p:nvPicPr>
          <p:cNvPr id="6" name="Picture 5">
            <a:extLst>
              <a:ext uri="{FF2B5EF4-FFF2-40B4-BE49-F238E27FC236}">
                <a16:creationId xmlns:a16="http://schemas.microsoft.com/office/drawing/2014/main" id="{06AB502A-78C7-F680-3F6F-B1FAE29B7C50}"/>
              </a:ext>
            </a:extLst>
          </p:cNvPr>
          <p:cNvPicPr>
            <a:picLocks noChangeAspect="1"/>
          </p:cNvPicPr>
          <p:nvPr/>
        </p:nvPicPr>
        <p:blipFill>
          <a:blip r:embed="rId3"/>
          <a:stretch>
            <a:fillRect/>
          </a:stretch>
        </p:blipFill>
        <p:spPr>
          <a:xfrm>
            <a:off x="5079291" y="1982276"/>
            <a:ext cx="6019331" cy="3148720"/>
          </a:xfrm>
          <a:prstGeom prst="rect">
            <a:avLst/>
          </a:prstGeom>
          <a:effectLst/>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2" name="Content Placeholder 4">
            <a:extLst>
              <a:ext uri="{FF2B5EF4-FFF2-40B4-BE49-F238E27FC236}">
                <a16:creationId xmlns:a16="http://schemas.microsoft.com/office/drawing/2014/main" id="{CD85373E-1DD6-5BDC-6CFF-577A88E03F69}"/>
              </a:ext>
            </a:extLst>
          </p:cNvPr>
          <p:cNvSpPr txBox="1">
            <a:spLocks/>
          </p:cNvSpPr>
          <p:nvPr/>
        </p:nvSpPr>
        <p:spPr>
          <a:xfrm>
            <a:off x="643469" y="2181838"/>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pic>
        <p:nvPicPr>
          <p:cNvPr id="6" name="Picture 5">
            <a:extLst>
              <a:ext uri="{FF2B5EF4-FFF2-40B4-BE49-F238E27FC236}">
                <a16:creationId xmlns:a16="http://schemas.microsoft.com/office/drawing/2014/main" id="{73C4D560-F98E-8505-425C-EF8E47908D29}"/>
              </a:ext>
            </a:extLst>
          </p:cNvPr>
          <p:cNvPicPr>
            <a:picLocks noChangeAspect="1"/>
          </p:cNvPicPr>
          <p:nvPr/>
        </p:nvPicPr>
        <p:blipFill>
          <a:blip r:embed="rId3"/>
          <a:stretch>
            <a:fillRect/>
          </a:stretch>
        </p:blipFill>
        <p:spPr>
          <a:xfrm>
            <a:off x="5204760" y="2181838"/>
            <a:ext cx="6253212" cy="249432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2" name="Content Placeholder 4">
            <a:extLst>
              <a:ext uri="{FF2B5EF4-FFF2-40B4-BE49-F238E27FC236}">
                <a16:creationId xmlns:a16="http://schemas.microsoft.com/office/drawing/2014/main" id="{0787F992-E937-9F1E-F0D0-0E213E1ADD7B}"/>
              </a:ext>
            </a:extLst>
          </p:cNvPr>
          <p:cNvSpPr txBox="1">
            <a:spLocks/>
          </p:cNvSpPr>
          <p:nvPr/>
        </p:nvSpPr>
        <p:spPr>
          <a:xfrm>
            <a:off x="7544052" y="1782981"/>
            <a:ext cx="4004479"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pic>
        <p:nvPicPr>
          <p:cNvPr id="3" name="Picture 2">
            <a:extLst>
              <a:ext uri="{FF2B5EF4-FFF2-40B4-BE49-F238E27FC236}">
                <a16:creationId xmlns:a16="http://schemas.microsoft.com/office/drawing/2014/main" id="{EE65341C-0865-3A58-E630-B5A535C7397E}"/>
              </a:ext>
            </a:extLst>
          </p:cNvPr>
          <p:cNvPicPr>
            <a:picLocks noChangeAspect="1"/>
          </p:cNvPicPr>
          <p:nvPr/>
        </p:nvPicPr>
        <p:blipFill>
          <a:blip r:embed="rId3"/>
          <a:stretch>
            <a:fillRect/>
          </a:stretch>
        </p:blipFill>
        <p:spPr>
          <a:xfrm>
            <a:off x="643467" y="1782981"/>
            <a:ext cx="6253214" cy="428411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2" y="1611085"/>
            <a:ext cx="7755869" cy="4708265"/>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Machine Learning Prediction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Predictive Analytics result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a:extLst>
              <a:ext uri="{FF2B5EF4-FFF2-40B4-BE49-F238E27FC236}">
                <a16:creationId xmlns:a16="http://schemas.microsoft.com/office/drawing/2014/main" id="{E030C299-81A7-B3C0-478B-DEFEEA385CE7}"/>
              </a:ext>
            </a:extLst>
          </p:cNvPr>
          <p:cNvPicPr>
            <a:picLocks noChangeAspect="1"/>
          </p:cNvPicPr>
          <p:nvPr/>
        </p:nvPicPr>
        <p:blipFill>
          <a:blip r:embed="rId3"/>
          <a:stretch>
            <a:fillRect/>
          </a:stretch>
        </p:blipFill>
        <p:spPr>
          <a:xfrm>
            <a:off x="643466" y="1457471"/>
            <a:ext cx="5108891" cy="4633362"/>
          </a:xfrm>
          <a:prstGeom prst="rect">
            <a:avLst/>
          </a:prstGeom>
        </p:spPr>
      </p:pic>
      <p:sp>
        <p:nvSpPr>
          <p:cNvPr id="6" name="Content Placeholder 4">
            <a:extLst>
              <a:ext uri="{FF2B5EF4-FFF2-40B4-BE49-F238E27FC236}">
                <a16:creationId xmlns:a16="http://schemas.microsoft.com/office/drawing/2014/main" id="{C71B45FF-9B90-6D7D-B058-3EA627462FDF}"/>
              </a:ext>
            </a:extLst>
          </p:cNvPr>
          <p:cNvSpPr txBox="1">
            <a:spLocks/>
          </p:cNvSpPr>
          <p:nvPr/>
        </p:nvSpPr>
        <p:spPr>
          <a:xfrm>
            <a:off x="7032424" y="1577161"/>
            <a:ext cx="4004479"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2" name="Content Placeholder 4">
            <a:extLst>
              <a:ext uri="{FF2B5EF4-FFF2-40B4-BE49-F238E27FC236}">
                <a16:creationId xmlns:a16="http://schemas.microsoft.com/office/drawing/2014/main" id="{274BCA1A-9D49-6D23-4504-83E394E6112A}"/>
              </a:ext>
            </a:extLst>
          </p:cNvPr>
          <p:cNvSpPr txBox="1">
            <a:spLocks/>
          </p:cNvSpPr>
          <p:nvPr/>
        </p:nvSpPr>
        <p:spPr>
          <a:xfrm>
            <a:off x="960337" y="1856645"/>
            <a:ext cx="3427001" cy="39085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F5AE8D4C-5B94-0C5C-15B4-25CC2CF5ADEA}"/>
              </a:ext>
            </a:extLst>
          </p:cNvPr>
          <p:cNvPicPr>
            <a:picLocks noChangeAspect="1"/>
          </p:cNvPicPr>
          <p:nvPr/>
        </p:nvPicPr>
        <p:blipFill>
          <a:blip r:embed="rId3"/>
          <a:stretch>
            <a:fillRect/>
          </a:stretch>
        </p:blipFill>
        <p:spPr>
          <a:xfrm>
            <a:off x="5206670" y="1472323"/>
            <a:ext cx="5864101" cy="455325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Content Placeholder 4">
            <a:extLst>
              <a:ext uri="{FF2B5EF4-FFF2-40B4-BE49-F238E27FC236}">
                <a16:creationId xmlns:a16="http://schemas.microsoft.com/office/drawing/2014/main" id="{09C9FCAC-FD27-FBA3-E61F-290D10EA4582}"/>
              </a:ext>
            </a:extLst>
          </p:cNvPr>
          <p:cNvSpPr txBox="1">
            <a:spLocks/>
          </p:cNvSpPr>
          <p:nvPr/>
        </p:nvSpPr>
        <p:spPr>
          <a:xfrm>
            <a:off x="770011" y="1604735"/>
            <a:ext cx="9745589" cy="188640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pic>
        <p:nvPicPr>
          <p:cNvPr id="6" name="Picture 5">
            <a:extLst>
              <a:ext uri="{FF2B5EF4-FFF2-40B4-BE49-F238E27FC236}">
                <a16:creationId xmlns:a16="http://schemas.microsoft.com/office/drawing/2014/main" id="{61247D56-7CD8-C9BA-6106-F1C5DC3D5C1C}"/>
              </a:ext>
            </a:extLst>
          </p:cNvPr>
          <p:cNvPicPr>
            <a:picLocks noChangeAspect="1"/>
          </p:cNvPicPr>
          <p:nvPr/>
        </p:nvPicPr>
        <p:blipFill>
          <a:blip r:embed="rId3"/>
          <a:stretch>
            <a:fillRect/>
          </a:stretch>
        </p:blipFill>
        <p:spPr>
          <a:xfrm>
            <a:off x="1936219" y="3276600"/>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a:extLst>
              <a:ext uri="{FF2B5EF4-FFF2-40B4-BE49-F238E27FC236}">
                <a16:creationId xmlns:a16="http://schemas.microsoft.com/office/drawing/2014/main" id="{81EB03C8-3413-0758-D8B5-D23FD5E4A345}"/>
              </a:ext>
            </a:extLst>
          </p:cNvPr>
          <p:cNvPicPr>
            <a:picLocks noChangeAspect="1"/>
          </p:cNvPicPr>
          <p:nvPr/>
        </p:nvPicPr>
        <p:blipFill>
          <a:blip r:embed="rId3"/>
          <a:stretch>
            <a:fillRect/>
          </a:stretch>
        </p:blipFill>
        <p:spPr>
          <a:xfrm>
            <a:off x="5333397" y="1457230"/>
            <a:ext cx="6124575" cy="4427905"/>
          </a:xfrm>
          <a:prstGeom prst="rect">
            <a:avLst/>
          </a:prstGeom>
        </p:spPr>
      </p:pic>
      <p:sp>
        <p:nvSpPr>
          <p:cNvPr id="6" name="Content Placeholder 4">
            <a:extLst>
              <a:ext uri="{FF2B5EF4-FFF2-40B4-BE49-F238E27FC236}">
                <a16:creationId xmlns:a16="http://schemas.microsoft.com/office/drawing/2014/main" id="{004785A3-F6D0-31A1-44C7-A6D764B5E6EB}"/>
              </a:ext>
            </a:extLst>
          </p:cNvPr>
          <p:cNvSpPr txBox="1">
            <a:spLocks/>
          </p:cNvSpPr>
          <p:nvPr/>
        </p:nvSpPr>
        <p:spPr>
          <a:xfrm>
            <a:off x="903766" y="1457230"/>
            <a:ext cx="4343148" cy="4649656"/>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400"/>
              </a:spcBef>
            </a:pPr>
            <a:r>
              <a:rPr lang="en-US" sz="2100" dirty="0">
                <a:latin typeface="Abadi" panose="020B0604020104020204" pitchFamily="34" charset="0"/>
              </a:rPr>
              <a:t>We selected Landing outcomes and the </a:t>
            </a:r>
            <a:r>
              <a:rPr lang="en-US" sz="2100" b="1" dirty="0">
                <a:latin typeface="Abadi" panose="020B0604020104020204" pitchFamily="34" charset="0"/>
              </a:rPr>
              <a:t>COUNT</a:t>
            </a:r>
            <a:r>
              <a:rPr lang="en-US" sz="2100" dirty="0">
                <a:latin typeface="Abadi" panose="020B0604020104020204" pitchFamily="34" charset="0"/>
              </a:rPr>
              <a:t> of landing outcomes from the data and used the </a:t>
            </a:r>
            <a:r>
              <a:rPr lang="en-US" sz="2100" b="1" dirty="0">
                <a:latin typeface="Abadi" panose="020B0604020104020204" pitchFamily="34" charset="0"/>
              </a:rPr>
              <a:t>WHERE</a:t>
            </a:r>
            <a:r>
              <a:rPr lang="en-US" sz="2100" dirty="0">
                <a:latin typeface="Abadi" panose="020B0604020104020204" pitchFamily="34" charset="0"/>
              </a:rPr>
              <a:t> clause to filter for landing outcomes </a:t>
            </a:r>
            <a:r>
              <a:rPr lang="en-US" sz="2100" b="1" dirty="0">
                <a:latin typeface="Abadi" panose="020B0604020104020204" pitchFamily="34" charset="0"/>
              </a:rPr>
              <a:t>BETWEEN</a:t>
            </a:r>
            <a:r>
              <a:rPr lang="en-US" sz="2100" dirty="0">
                <a:latin typeface="Abadi" panose="020B0604020104020204" pitchFamily="34" charset="0"/>
              </a:rPr>
              <a:t> 2010-06-04 to 2010-03-20.</a:t>
            </a:r>
          </a:p>
          <a:p>
            <a:pPr>
              <a:lnSpc>
                <a:spcPct val="150000"/>
              </a:lnSpc>
              <a:spcBef>
                <a:spcPts val="1400"/>
              </a:spcBef>
            </a:pPr>
            <a:r>
              <a:rPr lang="en-US" sz="2100" dirty="0">
                <a:latin typeface="Abadi" panose="020B0604020104020204" pitchFamily="34" charset="0"/>
              </a:rPr>
              <a:t>We applied the </a:t>
            </a:r>
            <a:r>
              <a:rPr lang="en-US" sz="2100" b="1" dirty="0">
                <a:latin typeface="Abadi" panose="020B0604020104020204" pitchFamily="34" charset="0"/>
              </a:rPr>
              <a:t>GROUP BY </a:t>
            </a:r>
            <a:r>
              <a:rPr lang="en-US" sz="2100" dirty="0">
                <a:latin typeface="Abadi" panose="020B0604020104020204" pitchFamily="34" charset="0"/>
              </a:rPr>
              <a:t>clause to group the landing outcomes and the </a:t>
            </a:r>
            <a:r>
              <a:rPr lang="en-US" sz="2100" b="1" dirty="0">
                <a:latin typeface="Abadi" panose="020B0604020104020204" pitchFamily="34" charset="0"/>
              </a:rPr>
              <a:t>ORDER BY </a:t>
            </a:r>
            <a:r>
              <a:rPr lang="en-US" sz="2100" dirty="0">
                <a:latin typeface="Abadi" panose="020B0604020104020204" pitchFamily="34" charset="0"/>
              </a:rPr>
              <a:t>clause to order the grouped landing outcome in descending order.</a:t>
            </a:r>
          </a:p>
          <a:p>
            <a:pPr>
              <a:spcBef>
                <a:spcPts val="1400"/>
              </a:spcBef>
            </a:pPr>
            <a:endParaRPr lang="en-US" sz="2000" dirty="0"/>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4" name="Content Placeholder 5">
            <a:extLst>
              <a:ext uri="{FF2B5EF4-FFF2-40B4-BE49-F238E27FC236}">
                <a16:creationId xmlns:a16="http://schemas.microsoft.com/office/drawing/2014/main" id="{09AC093A-F84B-7784-9B13-46F0CFCD2816}"/>
              </a:ext>
            </a:extLst>
          </p:cNvPr>
          <p:cNvPicPr>
            <a:picLocks noChangeAspect="1"/>
          </p:cNvPicPr>
          <p:nvPr/>
        </p:nvPicPr>
        <p:blipFill>
          <a:blip r:embed="rId3"/>
          <a:stretch>
            <a:fillRect/>
          </a:stretch>
        </p:blipFill>
        <p:spPr>
          <a:xfrm>
            <a:off x="770011" y="1417395"/>
            <a:ext cx="10515600" cy="471703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2" name="Content Placeholder 3">
            <a:extLst>
              <a:ext uri="{FF2B5EF4-FFF2-40B4-BE49-F238E27FC236}">
                <a16:creationId xmlns:a16="http://schemas.microsoft.com/office/drawing/2014/main" id="{CD7A03FA-35CC-A7FA-1BFA-5AADCE538A15}"/>
              </a:ext>
            </a:extLst>
          </p:cNvPr>
          <p:cNvPicPr>
            <a:picLocks noChangeAspect="1"/>
          </p:cNvPicPr>
          <p:nvPr/>
        </p:nvPicPr>
        <p:blipFill>
          <a:blip r:embed="rId3"/>
          <a:stretch>
            <a:fillRect/>
          </a:stretch>
        </p:blipFill>
        <p:spPr>
          <a:xfrm>
            <a:off x="770011" y="1253472"/>
            <a:ext cx="10687962" cy="477210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2" name="Content Placeholder 3">
            <a:extLst>
              <a:ext uri="{FF2B5EF4-FFF2-40B4-BE49-F238E27FC236}">
                <a16:creationId xmlns:a16="http://schemas.microsoft.com/office/drawing/2014/main" id="{4EFC4539-D15D-856B-69A9-DE48B8D5BC7D}"/>
              </a:ext>
            </a:extLst>
          </p:cNvPr>
          <p:cNvPicPr>
            <a:picLocks noChangeAspect="1"/>
          </p:cNvPicPr>
          <p:nvPr/>
        </p:nvPicPr>
        <p:blipFill>
          <a:blip r:embed="rId3"/>
          <a:stretch>
            <a:fillRect/>
          </a:stretch>
        </p:blipFill>
        <p:spPr>
          <a:xfrm>
            <a:off x="770010" y="1362318"/>
            <a:ext cx="10092431" cy="506489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2" name="Content Placeholder 3">
            <a:extLst>
              <a:ext uri="{FF2B5EF4-FFF2-40B4-BE49-F238E27FC236}">
                <a16:creationId xmlns:a16="http://schemas.microsoft.com/office/drawing/2014/main" id="{4A3E9D64-E816-DF6D-37AD-8504E5A724B8}"/>
              </a:ext>
            </a:extLst>
          </p:cNvPr>
          <p:cNvPicPr>
            <a:picLocks noChangeAspect="1"/>
          </p:cNvPicPr>
          <p:nvPr/>
        </p:nvPicPr>
        <p:blipFill>
          <a:blip r:embed="rId3"/>
          <a:stretch>
            <a:fillRect/>
          </a:stretch>
        </p:blipFill>
        <p:spPr>
          <a:xfrm>
            <a:off x="752019" y="1454291"/>
            <a:ext cx="10687962" cy="477210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763486"/>
            <a:ext cx="10530114" cy="41692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lnSpc>
                <a:spcPct val="150000"/>
              </a:lnSpc>
              <a:spcBef>
                <a:spcPts val="1400"/>
              </a:spcBef>
              <a:buNone/>
            </a:pPr>
            <a:r>
              <a:rPr lang="en-US" sz="14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4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4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4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p:txBody>
      </p:sp>
      <p:pic>
        <p:nvPicPr>
          <p:cNvPr id="2" name="Content Placeholder 3">
            <a:extLst>
              <a:ext uri="{FF2B5EF4-FFF2-40B4-BE49-F238E27FC236}">
                <a16:creationId xmlns:a16="http://schemas.microsoft.com/office/drawing/2014/main" id="{DE52AAA0-A567-BCC4-7FB8-8FB01F316003}"/>
              </a:ext>
            </a:extLst>
          </p:cNvPr>
          <p:cNvPicPr>
            <a:picLocks noChangeAspect="1"/>
          </p:cNvPicPr>
          <p:nvPr/>
        </p:nvPicPr>
        <p:blipFill>
          <a:blip r:embed="rId3"/>
          <a:stretch>
            <a:fillRect/>
          </a:stretch>
        </p:blipFill>
        <p:spPr>
          <a:xfrm>
            <a:off x="2123100" y="1584827"/>
            <a:ext cx="7790783" cy="444074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193432"/>
            <a:ext cx="10515600" cy="894268"/>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0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pic>
        <p:nvPicPr>
          <p:cNvPr id="2" name="Content Placeholder 3" descr="Graphical user interface, application&#10;&#10;Description automatically generated">
            <a:extLst>
              <a:ext uri="{FF2B5EF4-FFF2-40B4-BE49-F238E27FC236}">
                <a16:creationId xmlns:a16="http://schemas.microsoft.com/office/drawing/2014/main" id="{A21B4C1B-EA51-2992-004D-03D45FF04585}"/>
              </a:ext>
            </a:extLst>
          </p:cNvPr>
          <p:cNvPicPr>
            <a:picLocks noChangeAspect="1"/>
          </p:cNvPicPr>
          <p:nvPr/>
        </p:nvPicPr>
        <p:blipFill>
          <a:blip r:embed="rId3"/>
          <a:stretch>
            <a:fillRect/>
          </a:stretch>
        </p:blipFill>
        <p:spPr>
          <a:xfrm>
            <a:off x="574431" y="1536192"/>
            <a:ext cx="10711180" cy="435465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003397" y="1670021"/>
            <a:ext cx="10185205" cy="1188624"/>
          </a:xfrm>
          <a:prstGeom prst="rect">
            <a:avLst/>
          </a:prstGeom>
        </p:spPr>
        <p:txBody>
          <a:bodyPr vert="horz" lIns="91440" tIns="45720" rIns="91440" bIns="45720" rtlCol="0" anchor="t">
            <a:normAutofit/>
          </a:bodyPr>
          <a:lstStyle/>
          <a:p>
            <a:pPr>
              <a:lnSpc>
                <a:spcPct val="150000"/>
              </a:lnSpc>
              <a:spcBef>
                <a:spcPts val="1400"/>
              </a:spcBef>
            </a:pPr>
            <a:r>
              <a:rPr lang="en-US" sz="2200" dirty="0">
                <a:latin typeface="Abadi" panose="020B0604020104020204" pitchFamily="34" charset="0"/>
              </a:rPr>
              <a:t>The decision tree classifier is the model with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8577AC6F-81F9-88E2-68C7-85988C56FA93}"/>
              </a:ext>
            </a:extLst>
          </p:cNvPr>
          <p:cNvPicPr>
            <a:picLocks noChangeAspect="1"/>
          </p:cNvPicPr>
          <p:nvPr/>
        </p:nvPicPr>
        <p:blipFill>
          <a:blip r:embed="rId3"/>
          <a:stretch>
            <a:fillRect/>
          </a:stretch>
        </p:blipFill>
        <p:spPr>
          <a:xfrm>
            <a:off x="557784" y="2426677"/>
            <a:ext cx="11164824" cy="3710078"/>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DE8ED4AA-8E16-B675-21D4-730EF0A1EAF8}"/>
              </a:ext>
            </a:extLst>
          </p:cNvPr>
          <p:cNvPicPr>
            <a:picLocks noChangeAspect="1"/>
          </p:cNvPicPr>
          <p:nvPr/>
        </p:nvPicPr>
        <p:blipFill>
          <a:blip r:embed="rId3"/>
          <a:stretch>
            <a:fillRect/>
          </a:stretch>
        </p:blipFill>
        <p:spPr>
          <a:xfrm>
            <a:off x="4420619" y="3329890"/>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871004"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674235"/>
            <a:ext cx="10515600" cy="4351338"/>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a:t>
            </a:r>
            <a:r>
              <a:rPr lang="en-US" sz="1900" dirty="0" err="1">
                <a:solidFill>
                  <a:schemeClr val="accent3">
                    <a:lumMod val="25000"/>
                  </a:schemeClr>
                </a:solidFill>
                <a:latin typeface="Abadi" panose="020B0604020104020204" pitchFamily="34" charset="0"/>
              </a:rPr>
              <a:t>Json</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a:t>
            </a:r>
            <a:r>
              <a:rPr lang="en-US" sz="1900" dirty="0">
                <a:solidFill>
                  <a:schemeClr val="accent3">
                    <a:lumMod val="25000"/>
                  </a:schemeClr>
                </a:solidFill>
                <a:latin typeface="Abadi" panose="020B0604020104020204" pitchFamily="34" charset="0"/>
              </a:rPr>
              <a:t>()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a:t>
            </a:r>
            <a:r>
              <a:rPr lang="en-US" sz="1900" dirty="0" err="1">
                <a:solidFill>
                  <a:schemeClr val="accent3">
                    <a:lumMod val="25000"/>
                  </a:schemeClr>
                </a:solidFill>
                <a:latin typeface="Abadi" panose="020B0604020104020204" pitchFamily="34" charset="0"/>
              </a:rPr>
              <a:t>BeautifulSoup</a:t>
            </a:r>
            <a:r>
              <a:rPr lang="en-US" sz="1900" dirty="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https://github.com/BalkisAbbassi/Coursera_Project/blob/9ee4e1380f5d23be2709ef4c0acdb5137825a352/collecting_data.ipynb</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a:extLst>
              <a:ext uri="{FF2B5EF4-FFF2-40B4-BE49-F238E27FC236}">
                <a16:creationId xmlns:a16="http://schemas.microsoft.com/office/drawing/2014/main" id="{6E10C5D7-3CA7-DF42-383F-781136FDC0DF}"/>
              </a:ext>
            </a:extLst>
          </p:cNvPr>
          <p:cNvPicPr>
            <a:picLocks noChangeAspect="1"/>
          </p:cNvPicPr>
          <p:nvPr/>
        </p:nvPicPr>
        <p:blipFill>
          <a:blip r:embed="rId3"/>
          <a:stretch>
            <a:fillRect/>
          </a:stretch>
        </p:blipFill>
        <p:spPr>
          <a:xfrm>
            <a:off x="6096000" y="1499088"/>
            <a:ext cx="541441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549944"/>
            <a:ext cx="4487789" cy="4634923"/>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a:t>
            </a:r>
            <a:r>
              <a:rPr lang="en-US" sz="2200" dirty="0" err="1">
                <a:solidFill>
                  <a:schemeClr val="accent3">
                    <a:lumMod val="25000"/>
                  </a:schemeClr>
                </a:solidFill>
                <a:latin typeface="Abadi"/>
              </a:rPr>
              <a:t>webscrap</a:t>
            </a:r>
            <a:r>
              <a:rPr lang="en-US" sz="2200" dirty="0">
                <a:solidFill>
                  <a:schemeClr val="accent3">
                    <a:lumMod val="25000"/>
                  </a:schemeClr>
                </a:solidFill>
                <a:latin typeface="Abadi"/>
              </a:rPr>
              <a:t> Falcon 9 launch records with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https://github.com/BalkisAbbassi/Coursera_Project/blob/48ecb574076b7bfd443cdb42ba380f76f2758106/IBM%20Capstone%20project-web%20scraping.ipynb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a:extLst>
              <a:ext uri="{FF2B5EF4-FFF2-40B4-BE49-F238E27FC236}">
                <a16:creationId xmlns:a16="http://schemas.microsoft.com/office/drawing/2014/main" id="{010646BA-29BF-A968-E053-1F8C87F3C976}"/>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355</TotalTime>
  <Words>1916</Words>
  <Application>Microsoft Office PowerPoint</Application>
  <PresentationFormat>Widescreen</PresentationFormat>
  <Paragraphs>210</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Balkis ABBASSI</cp:lastModifiedBy>
  <cp:revision>203</cp:revision>
  <dcterms:created xsi:type="dcterms:W3CDTF">2021-04-29T18:58:34Z</dcterms:created>
  <dcterms:modified xsi:type="dcterms:W3CDTF">2022-09-28T22:47:16Z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